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93" r:id="rId6"/>
    <p:sldId id="282" r:id="rId7"/>
    <p:sldId id="283" r:id="rId8"/>
    <p:sldId id="284" r:id="rId9"/>
    <p:sldId id="285" r:id="rId10"/>
    <p:sldId id="286" r:id="rId11"/>
    <p:sldId id="287" r:id="rId12"/>
    <p:sldId id="288" r:id="rId13"/>
    <p:sldId id="289" r:id="rId14"/>
    <p:sldId id="292" r:id="rId15"/>
    <p:sldId id="2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452387"/>
            <a:ext cx="3952495" cy="2762451"/>
          </a:xfrm>
        </p:spPr>
        <p:txBody>
          <a:bodyPr>
            <a:normAutofit/>
          </a:bodyPr>
          <a:lstStyle/>
          <a:p>
            <a:pPr algn="l"/>
            <a:r>
              <a:rPr lang="en-US" sz="4000" dirty="0"/>
              <a:t>Driver Drowsiness Detection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7" y="3429000"/>
            <a:ext cx="3777730" cy="1755477"/>
          </a:xfrm>
        </p:spPr>
        <p:txBody>
          <a:bodyPr>
            <a:normAutofit/>
          </a:bodyPr>
          <a:lstStyle/>
          <a:p>
            <a:pPr algn="just"/>
            <a:r>
              <a:rPr lang="en-US" sz="1800" dirty="0">
                <a:latin typeface="Times New Roman" panose="02020603050405020304" pitchFamily="18" charset="0"/>
                <a:cs typeface="Times New Roman" panose="02020603050405020304" pitchFamily="18" charset="0"/>
              </a:rPr>
              <a:t>Shalu </a:t>
            </a:r>
            <a:r>
              <a:rPr lang="en-US" sz="1800" dirty="0" err="1">
                <a:latin typeface="Times New Roman" panose="02020603050405020304" pitchFamily="18" charset="0"/>
                <a:cs typeface="Times New Roman" panose="02020603050405020304" pitchFamily="18" charset="0"/>
              </a:rPr>
              <a:t>Guntupally</a:t>
            </a:r>
            <a:r>
              <a:rPr lang="en-US" sz="1800" dirty="0">
                <a:latin typeface="Times New Roman" panose="02020603050405020304" pitchFamily="18" charset="0"/>
                <a:cs typeface="Times New Roman" panose="02020603050405020304" pitchFamily="18" charset="0"/>
              </a:rPr>
              <a:t> -16338636</a:t>
            </a:r>
          </a:p>
          <a:p>
            <a:pPr algn="just"/>
            <a:r>
              <a:rPr lang="en-US" sz="1800" dirty="0">
                <a:latin typeface="Times New Roman" panose="02020603050405020304" pitchFamily="18" charset="0"/>
                <a:cs typeface="Times New Roman" panose="02020603050405020304" pitchFamily="18" charset="0"/>
              </a:rPr>
              <a:t>Charan</a:t>
            </a:r>
          </a:p>
          <a:p>
            <a:pPr algn="just"/>
            <a:r>
              <a:rPr lang="en-US" sz="1800" dirty="0">
                <a:latin typeface="Times New Roman" panose="02020603050405020304" pitchFamily="18" charset="0"/>
                <a:cs typeface="Times New Roman" panose="02020603050405020304" pitchFamily="18" charset="0"/>
              </a:rPr>
              <a:t>Mallikarjun</a:t>
            </a:r>
          </a:p>
          <a:p>
            <a:pPr algn="just"/>
            <a:r>
              <a:rPr lang="en-US" sz="1800" dirty="0">
                <a:latin typeface="Times New Roman" panose="02020603050405020304" pitchFamily="18" charset="0"/>
                <a:cs typeface="Times New Roman" panose="02020603050405020304" pitchFamily="18" charset="0"/>
              </a:rPr>
              <a:t>Sagarika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18E-1E4D-7CE8-DE78-F663DCEDC2B7}"/>
              </a:ext>
            </a:extLst>
          </p:cNvPr>
          <p:cNvSpPr>
            <a:spLocks noGrp="1"/>
          </p:cNvSpPr>
          <p:nvPr>
            <p:ph type="title"/>
          </p:nvPr>
        </p:nvSpPr>
        <p:spPr/>
        <p:txBody>
          <a:bodyPr/>
          <a:lstStyle/>
          <a:p>
            <a:r>
              <a:rPr lang="en-US" sz="4800" b="1" i="0" dirty="0">
                <a:solidFill>
                  <a:schemeClr val="tx1"/>
                </a:solidFill>
                <a:effectLst/>
                <a:latin typeface="Söhne"/>
              </a:rPr>
              <a:t>Conclusion</a:t>
            </a:r>
            <a:endParaRPr lang="en-IN" dirty="0"/>
          </a:p>
        </p:txBody>
      </p:sp>
      <p:sp>
        <p:nvSpPr>
          <p:cNvPr id="3" name="Content Placeholder 2">
            <a:extLst>
              <a:ext uri="{FF2B5EF4-FFF2-40B4-BE49-F238E27FC236}">
                <a16:creationId xmlns:a16="http://schemas.microsoft.com/office/drawing/2014/main" id="{2133F17D-A7CE-62A4-7996-3CBCD399BA22}"/>
              </a:ext>
            </a:extLst>
          </p:cNvPr>
          <p:cNvSpPr>
            <a:spLocks noGrp="1"/>
          </p:cNvSpPr>
          <p:nvPr>
            <p:ph idx="1"/>
          </p:nvPr>
        </p:nvSpPr>
        <p:spPr/>
        <p:txBody>
          <a:bodyPr>
            <a:normAutofit/>
          </a:bodyPr>
          <a:lstStyle/>
          <a:p>
            <a:pPr marL="36900" indent="0" algn="just">
              <a:buNone/>
            </a:pPr>
            <a:r>
              <a:rPr lang="en-US" sz="2000" b="0" i="0" dirty="0">
                <a:solidFill>
                  <a:schemeClr val="tx1"/>
                </a:solidFill>
                <a:effectLst/>
                <a:latin typeface="Söhne"/>
              </a:rPr>
              <a:t>The Drowsiness Detection System demonstrates the practical application of computer vision in ensuring safety. By combining multiple facial features and accuracy metrics, the system provides a comprehensive solution for timely drowsiness detection. This report showcases the significance of leveraging technology to address real-world challenges and enhance user safety.</a:t>
            </a:r>
            <a:endParaRPr lang="en-IN" sz="2000" dirty="0">
              <a:solidFill>
                <a:schemeClr val="tx1"/>
              </a:solidFill>
            </a:endParaRPr>
          </a:p>
        </p:txBody>
      </p:sp>
    </p:spTree>
    <p:extLst>
      <p:ext uri="{BB962C8B-B14F-4D97-AF65-F5344CB8AC3E}">
        <p14:creationId xmlns:p14="http://schemas.microsoft.com/office/powerpoint/2010/main" val="3067010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8588-E73D-DBE6-40A1-DA493C94578F}"/>
              </a:ext>
            </a:extLst>
          </p:cNvPr>
          <p:cNvSpPr>
            <a:spLocks noGrp="1"/>
          </p:cNvSpPr>
          <p:nvPr>
            <p:ph type="title"/>
          </p:nvPr>
        </p:nvSpPr>
        <p:spPr/>
        <p:txBody>
          <a:bodyPr/>
          <a:lstStyle/>
          <a:p>
            <a:r>
              <a:rPr lang="en-US" dirty="0"/>
              <a:t>Results</a:t>
            </a:r>
            <a:endParaRPr lang="en-IN" dirty="0"/>
          </a:p>
        </p:txBody>
      </p:sp>
      <p:pic>
        <p:nvPicPr>
          <p:cNvPr id="7" name="Picture 6">
            <a:extLst>
              <a:ext uri="{FF2B5EF4-FFF2-40B4-BE49-F238E27FC236}">
                <a16:creationId xmlns:a16="http://schemas.microsoft.com/office/drawing/2014/main" id="{5989B1F0-2012-3F85-F696-E580B80519A4}"/>
              </a:ext>
            </a:extLst>
          </p:cNvPr>
          <p:cNvPicPr>
            <a:picLocks noChangeAspect="1"/>
          </p:cNvPicPr>
          <p:nvPr/>
        </p:nvPicPr>
        <p:blipFill>
          <a:blip r:embed="rId2"/>
          <a:stretch>
            <a:fillRect/>
          </a:stretch>
        </p:blipFill>
        <p:spPr>
          <a:xfrm>
            <a:off x="5798615" y="2067044"/>
            <a:ext cx="5042753" cy="3459388"/>
          </a:xfrm>
          <a:prstGeom prst="rect">
            <a:avLst/>
          </a:prstGeom>
        </p:spPr>
      </p:pic>
      <p:pic>
        <p:nvPicPr>
          <p:cNvPr id="11" name="Content Placeholder 10">
            <a:extLst>
              <a:ext uri="{FF2B5EF4-FFF2-40B4-BE49-F238E27FC236}">
                <a16:creationId xmlns:a16="http://schemas.microsoft.com/office/drawing/2014/main" id="{9414BA11-262E-A2D8-E2A8-D5AD5531A056}"/>
              </a:ext>
            </a:extLst>
          </p:cNvPr>
          <p:cNvPicPr>
            <a:picLocks noGrp="1" noChangeAspect="1"/>
          </p:cNvPicPr>
          <p:nvPr>
            <p:ph idx="1"/>
          </p:nvPr>
        </p:nvPicPr>
        <p:blipFill>
          <a:blip r:embed="rId3"/>
          <a:stretch>
            <a:fillRect/>
          </a:stretch>
        </p:blipFill>
        <p:spPr>
          <a:xfrm>
            <a:off x="558266" y="2067044"/>
            <a:ext cx="4162640" cy="3384773"/>
          </a:xfrm>
        </p:spPr>
      </p:pic>
    </p:spTree>
    <p:extLst>
      <p:ext uri="{BB962C8B-B14F-4D97-AF65-F5344CB8AC3E}">
        <p14:creationId xmlns:p14="http://schemas.microsoft.com/office/powerpoint/2010/main" val="88080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8E7-B8FD-7758-3565-3C80E3759963}"/>
              </a:ext>
            </a:extLst>
          </p:cNvPr>
          <p:cNvSpPr>
            <a:spLocks noGrp="1"/>
          </p:cNvSpPr>
          <p:nvPr>
            <p:ph type="title"/>
          </p:nvPr>
        </p:nvSpPr>
        <p:spPr>
          <a:xfrm>
            <a:off x="664143" y="298383"/>
            <a:ext cx="10895798" cy="856649"/>
          </a:xfrm>
        </p:spPr>
        <p:txBody>
          <a:bodyPr/>
          <a:lstStyle/>
          <a:p>
            <a:r>
              <a:rPr lang="en-US" b="1" dirty="0"/>
              <a:t>Future Scope</a:t>
            </a:r>
            <a:endParaRPr lang="en-IN" b="1" dirty="0"/>
          </a:p>
        </p:txBody>
      </p:sp>
      <p:sp>
        <p:nvSpPr>
          <p:cNvPr id="3" name="Content Placeholder 2">
            <a:extLst>
              <a:ext uri="{FF2B5EF4-FFF2-40B4-BE49-F238E27FC236}">
                <a16:creationId xmlns:a16="http://schemas.microsoft.com/office/drawing/2014/main" id="{24EB51A6-CEA1-11A0-D41D-292EC15C11C1}"/>
              </a:ext>
            </a:extLst>
          </p:cNvPr>
          <p:cNvSpPr>
            <a:spLocks noGrp="1"/>
          </p:cNvSpPr>
          <p:nvPr>
            <p:ph idx="1"/>
          </p:nvPr>
        </p:nvSpPr>
        <p:spPr>
          <a:xfrm>
            <a:off x="904775" y="1241660"/>
            <a:ext cx="10655166" cy="4899258"/>
          </a:xfrm>
        </p:spPr>
        <p:txBody>
          <a:bodyPr>
            <a:noAutofit/>
          </a:bodyPr>
          <a:lstStyle/>
          <a:p>
            <a:pPr marL="36900" indent="0" algn="just">
              <a:buNone/>
            </a:pPr>
            <a:r>
              <a:rPr lang="en-US" sz="2000" b="0" i="0" dirty="0">
                <a:solidFill>
                  <a:schemeClr val="tx1"/>
                </a:solidFill>
                <a:effectLst/>
                <a:latin typeface="Söhne"/>
              </a:rPr>
              <a:t>The Drowsiness Detection System presented in the code is a  foundation for enhancing safety in scenarios where user alertness is crucial. To further extend and improve the system, several future scope enhancements can be considered:</a:t>
            </a:r>
          </a:p>
          <a:p>
            <a:pPr algn="just">
              <a:buFont typeface="+mj-lt"/>
              <a:buAutoNum type="arabicPeriod"/>
            </a:pPr>
            <a:r>
              <a:rPr lang="en-US" sz="2000" b="1" i="0" dirty="0">
                <a:solidFill>
                  <a:schemeClr val="tx1"/>
                </a:solidFill>
                <a:effectLst/>
                <a:latin typeface="Söhne"/>
              </a:rPr>
              <a:t>Driver Identification:</a:t>
            </a:r>
            <a:r>
              <a:rPr lang="en-US" sz="2000" b="0" i="0" dirty="0">
                <a:solidFill>
                  <a:schemeClr val="tx1"/>
                </a:solidFill>
                <a:effectLst/>
                <a:latin typeface="Söhne"/>
              </a:rPr>
              <a:t> Integrate facial recognition techniques to identify the driver or user. This allows for personalized monitoring, and the system can adapt to individual characteristics, enhancing accuracy.</a:t>
            </a:r>
          </a:p>
          <a:p>
            <a:pPr algn="just">
              <a:buFont typeface="+mj-lt"/>
              <a:buAutoNum type="arabicPeriod"/>
            </a:pPr>
            <a:r>
              <a:rPr lang="en-US" sz="2000" b="1" i="0" dirty="0">
                <a:solidFill>
                  <a:schemeClr val="tx1"/>
                </a:solidFill>
                <a:effectLst/>
                <a:latin typeface="Söhne"/>
              </a:rPr>
              <a:t>Machine Learning for Personalization:</a:t>
            </a:r>
            <a:r>
              <a:rPr lang="en-US" sz="2000" b="0" i="0" dirty="0">
                <a:solidFill>
                  <a:schemeClr val="tx1"/>
                </a:solidFill>
                <a:effectLst/>
                <a:latin typeface="Söhne"/>
              </a:rPr>
              <a:t> Utilize machine learning techniques to train the system on individual patterns of drowsiness. This can enhance the system's accuracy over time by adapting to the specific characteristics of each user.</a:t>
            </a:r>
          </a:p>
          <a:p>
            <a:pPr algn="just">
              <a:buFont typeface="+mj-lt"/>
              <a:buAutoNum type="arabicPeriod"/>
            </a:pPr>
            <a:r>
              <a:rPr lang="en-US" sz="2000" b="1" i="0" dirty="0">
                <a:solidFill>
                  <a:schemeClr val="tx1"/>
                </a:solidFill>
                <a:effectLst/>
                <a:latin typeface="Söhne"/>
              </a:rPr>
              <a:t>Cloud Integration:</a:t>
            </a:r>
            <a:r>
              <a:rPr lang="en-US" sz="2000" b="0" i="0" dirty="0">
                <a:solidFill>
                  <a:schemeClr val="tx1"/>
                </a:solidFill>
                <a:effectLst/>
                <a:latin typeface="Söhne"/>
              </a:rPr>
              <a:t> Enable cloud-based analysis for remote monitoring and data storage. This facilitates data analytics, pattern recognition, and the potential for collaborative research in drowsiness detection</a:t>
            </a:r>
          </a:p>
          <a:p>
            <a:pPr marL="36900" indent="0" algn="just">
              <a:buNone/>
            </a:pPr>
            <a:endParaRPr lang="en-IN" sz="2000" dirty="0">
              <a:solidFill>
                <a:schemeClr val="tx1"/>
              </a:solidFill>
            </a:endParaRPr>
          </a:p>
        </p:txBody>
      </p:sp>
    </p:spTree>
    <p:extLst>
      <p:ext uri="{BB962C8B-B14F-4D97-AF65-F5344CB8AC3E}">
        <p14:creationId xmlns:p14="http://schemas.microsoft.com/office/powerpoint/2010/main" val="9359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175A-2047-EBB4-A306-9BA02A020FFA}"/>
              </a:ext>
            </a:extLst>
          </p:cNvPr>
          <p:cNvSpPr>
            <a:spLocks noGrp="1"/>
          </p:cNvSpPr>
          <p:nvPr>
            <p:ph type="title"/>
          </p:nvPr>
        </p:nvSpPr>
        <p:spPr>
          <a:xfrm>
            <a:off x="913795" y="609600"/>
            <a:ext cx="10780900" cy="689811"/>
          </a:xfrm>
        </p:spPr>
        <p:txBody>
          <a:bodyPr>
            <a:normAutofit fontScale="90000"/>
          </a:bodyPr>
          <a:lstStyle/>
          <a:p>
            <a:r>
              <a:rPr lang="en-US" b="1" dirty="0"/>
              <a:t>ABSTRACT</a:t>
            </a:r>
            <a:endParaRPr lang="en-IN" b="1" dirty="0"/>
          </a:p>
        </p:txBody>
      </p:sp>
      <p:sp>
        <p:nvSpPr>
          <p:cNvPr id="3" name="Content Placeholder 2">
            <a:extLst>
              <a:ext uri="{FF2B5EF4-FFF2-40B4-BE49-F238E27FC236}">
                <a16:creationId xmlns:a16="http://schemas.microsoft.com/office/drawing/2014/main" id="{05036023-2AAF-8635-B3C8-B562604EFAA4}"/>
              </a:ext>
            </a:extLst>
          </p:cNvPr>
          <p:cNvSpPr>
            <a:spLocks noGrp="1"/>
          </p:cNvSpPr>
          <p:nvPr>
            <p:ph idx="1"/>
          </p:nvPr>
        </p:nvSpPr>
        <p:spPr>
          <a:xfrm>
            <a:off x="913795" y="1299412"/>
            <a:ext cx="10353762" cy="4491788"/>
          </a:xfrm>
        </p:spPr>
        <p:txBody>
          <a:bodyPr>
            <a:normAutofit/>
          </a:bodyPr>
          <a:lstStyle/>
          <a:p>
            <a:pPr algn="just">
              <a:buFont typeface="Wingdings" panose="05000000000000000000" pitchFamily="2" charset="2"/>
              <a:buChar char="Ø"/>
            </a:pPr>
            <a:r>
              <a:rPr lang="en-US" sz="2000" b="0" i="0" dirty="0">
                <a:solidFill>
                  <a:schemeClr val="tx1"/>
                </a:solidFill>
                <a:effectLst/>
                <a:latin typeface="Söhne"/>
              </a:rPr>
              <a:t>Driver drowsiness detection systems play a crucial role in ensuring road safety by monitoring the fatigue levels of drivers during their journeys. </a:t>
            </a:r>
          </a:p>
          <a:p>
            <a:pPr algn="just">
              <a:buFont typeface="Wingdings" panose="05000000000000000000" pitchFamily="2" charset="2"/>
              <a:buChar char="Ø"/>
            </a:pPr>
            <a:r>
              <a:rPr lang="en-US" sz="2000" b="0" i="0" dirty="0">
                <a:solidFill>
                  <a:schemeClr val="tx1"/>
                </a:solidFill>
                <a:effectLst/>
                <a:latin typeface="Söhne"/>
              </a:rPr>
              <a:t>This technological solution aims to prevent accidents caused by drowsy driving, a leading factor in road incidents. </a:t>
            </a:r>
          </a:p>
          <a:p>
            <a:pPr algn="just">
              <a:buFont typeface="Wingdings" panose="05000000000000000000" pitchFamily="2" charset="2"/>
              <a:buChar char="Ø"/>
            </a:pPr>
            <a:r>
              <a:rPr lang="en-US" sz="2000" b="0" i="0" dirty="0">
                <a:solidFill>
                  <a:schemeClr val="tx1"/>
                </a:solidFill>
                <a:effectLst/>
                <a:latin typeface="Söhne"/>
              </a:rPr>
              <a:t>The system typically utilizes computer vision techniques to analyze facial features and head movements, assessing indicators such as eye closure, mouth activity, and head pose. </a:t>
            </a:r>
          </a:p>
          <a:p>
            <a:pPr algn="just">
              <a:buFont typeface="Wingdings" panose="05000000000000000000" pitchFamily="2" charset="2"/>
              <a:buChar char="Ø"/>
            </a:pPr>
            <a:r>
              <a:rPr lang="en-US" sz="2000" b="0" i="0" dirty="0">
                <a:solidFill>
                  <a:schemeClr val="tx1"/>
                </a:solidFill>
                <a:effectLst/>
                <a:latin typeface="Söhne"/>
              </a:rPr>
              <a:t>Upon detecting signs of drowsiness, the system triggers timely alerts, such as alarms or visual warnings, prompting the driver to take corrective actions. </a:t>
            </a:r>
          </a:p>
          <a:p>
            <a:pPr algn="just">
              <a:buFont typeface="Wingdings" panose="05000000000000000000" pitchFamily="2" charset="2"/>
              <a:buChar char="Ø"/>
            </a:pPr>
            <a:r>
              <a:rPr lang="en-US" sz="2000" b="0" i="0" dirty="0">
                <a:solidFill>
                  <a:schemeClr val="tx1"/>
                </a:solidFill>
                <a:effectLst/>
                <a:latin typeface="Söhne"/>
              </a:rPr>
              <a:t>The integration of driver drowsiness detection systems in vehicles represents a proactive approach to mitigate the risks associated with driver fatigue, contributing to enhanced road safety and accident prevention.</a:t>
            </a:r>
            <a:endParaRPr lang="en-IN" sz="2000" dirty="0">
              <a:solidFill>
                <a:schemeClr val="tx1"/>
              </a:solidFill>
            </a:endParaRPr>
          </a:p>
        </p:txBody>
      </p:sp>
    </p:spTree>
    <p:extLst>
      <p:ext uri="{BB962C8B-B14F-4D97-AF65-F5344CB8AC3E}">
        <p14:creationId xmlns:p14="http://schemas.microsoft.com/office/powerpoint/2010/main" val="27110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13CA-956F-E62F-FD11-D060898AE40E}"/>
              </a:ext>
            </a:extLst>
          </p:cNvPr>
          <p:cNvSpPr>
            <a:spLocks noGrp="1"/>
          </p:cNvSpPr>
          <p:nvPr>
            <p:ph type="ctrTitle"/>
          </p:nvPr>
        </p:nvSpPr>
        <p:spPr>
          <a:xfrm>
            <a:off x="500514" y="231006"/>
            <a:ext cx="11396311" cy="1578543"/>
          </a:xfrm>
        </p:spPr>
        <p:txBody>
          <a:bodyPr/>
          <a:lstStyle/>
          <a:p>
            <a:r>
              <a:rPr lang="en-US" dirty="0"/>
              <a:t>Introduction</a:t>
            </a:r>
            <a:br>
              <a:rPr lang="en-US" dirty="0"/>
            </a:br>
            <a:endParaRPr lang="en-IN" dirty="0"/>
          </a:p>
        </p:txBody>
      </p:sp>
      <p:sp>
        <p:nvSpPr>
          <p:cNvPr id="3" name="Subtitle 2">
            <a:extLst>
              <a:ext uri="{FF2B5EF4-FFF2-40B4-BE49-F238E27FC236}">
                <a16:creationId xmlns:a16="http://schemas.microsoft.com/office/drawing/2014/main" id="{63B73E38-C7F9-2D82-66EB-F1A712CE75B9}"/>
              </a:ext>
            </a:extLst>
          </p:cNvPr>
          <p:cNvSpPr>
            <a:spLocks noGrp="1"/>
          </p:cNvSpPr>
          <p:nvPr>
            <p:ph type="subTitle" idx="1"/>
          </p:nvPr>
        </p:nvSpPr>
        <p:spPr>
          <a:xfrm>
            <a:off x="702644" y="1309036"/>
            <a:ext cx="11078678" cy="4880007"/>
          </a:xfrm>
        </p:spPr>
        <p:txBody>
          <a:bodyPr>
            <a:normAutofit/>
          </a:bodyPr>
          <a:lstStyle/>
          <a:p>
            <a:pPr marL="342900" indent="-342900" algn="just">
              <a:buFont typeface="Wingdings" panose="05000000000000000000" pitchFamily="2" charset="2"/>
              <a:buChar char="Ø"/>
            </a:pPr>
            <a:r>
              <a:rPr lang="en-US" i="0" dirty="0">
                <a:effectLst/>
                <a:latin typeface="Söhne"/>
              </a:rPr>
              <a:t>The Drowsiness Detection System presented  is a computer vision-based solution designed to enhance safety in scenarios where alertness is critical. </a:t>
            </a:r>
          </a:p>
          <a:p>
            <a:pPr marL="342900" indent="-342900" algn="just">
              <a:buFont typeface="Wingdings" panose="05000000000000000000" pitchFamily="2" charset="2"/>
              <a:buChar char="Ø"/>
            </a:pPr>
            <a:r>
              <a:rPr lang="en-US" i="0" dirty="0">
                <a:effectLst/>
                <a:latin typeface="Söhne"/>
              </a:rPr>
              <a:t>The system utilizes facial feature analysis, focusing on </a:t>
            </a:r>
          </a:p>
          <a:p>
            <a:pPr marL="342900" indent="-342900" algn="just">
              <a:buFont typeface="Wingdings" panose="05000000000000000000" pitchFamily="2" charset="2"/>
              <a:buChar char="§"/>
            </a:pPr>
            <a:r>
              <a:rPr lang="en-US" i="0" dirty="0">
                <a:effectLst/>
                <a:latin typeface="Söhne"/>
              </a:rPr>
              <a:t>Eye Aspect Ratio (EAR)</a:t>
            </a:r>
          </a:p>
          <a:p>
            <a:pPr marL="342900" indent="-342900" algn="just">
              <a:buFont typeface="Wingdings" panose="05000000000000000000" pitchFamily="2" charset="2"/>
              <a:buChar char="§"/>
            </a:pPr>
            <a:r>
              <a:rPr lang="en-US" i="0" dirty="0">
                <a:effectLst/>
                <a:latin typeface="Söhne"/>
              </a:rPr>
              <a:t>Mouth Aspect Ratio (MAR)</a:t>
            </a:r>
          </a:p>
          <a:p>
            <a:pPr marL="342900" indent="-342900" algn="just">
              <a:buFont typeface="Wingdings" panose="05000000000000000000" pitchFamily="2" charset="2"/>
              <a:buChar char="§"/>
            </a:pPr>
            <a:r>
              <a:rPr lang="en-US" i="0" dirty="0">
                <a:effectLst/>
                <a:latin typeface="Söhne"/>
              </a:rPr>
              <a:t>Head Pose Estimation</a:t>
            </a:r>
          </a:p>
          <a:p>
            <a:pPr marL="342900" indent="-342900" algn="just">
              <a:buFont typeface="Wingdings" panose="05000000000000000000" pitchFamily="2" charset="2"/>
              <a:buChar char="Ø"/>
            </a:pPr>
            <a:r>
              <a:rPr lang="en-US" i="0" dirty="0">
                <a:effectLst/>
                <a:latin typeface="Söhne"/>
              </a:rPr>
              <a:t> The real-time monitoring and analysis of these features enable the system to detect signs of drowsiness and issue alerts promptly</a:t>
            </a:r>
            <a:endParaRPr lang="en-IN" dirty="0"/>
          </a:p>
        </p:txBody>
      </p:sp>
    </p:spTree>
    <p:extLst>
      <p:ext uri="{BB962C8B-B14F-4D97-AF65-F5344CB8AC3E}">
        <p14:creationId xmlns:p14="http://schemas.microsoft.com/office/powerpoint/2010/main" val="2178320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ED3D-528D-38D0-7D02-001350A2CD21}"/>
              </a:ext>
            </a:extLst>
          </p:cNvPr>
          <p:cNvSpPr>
            <a:spLocks noGrp="1"/>
          </p:cNvSpPr>
          <p:nvPr>
            <p:ph type="title"/>
          </p:nvPr>
        </p:nvSpPr>
        <p:spPr>
          <a:xfrm>
            <a:off x="279133" y="115504"/>
            <a:ext cx="11598442" cy="1078030"/>
          </a:xfrm>
        </p:spPr>
        <p:txBody>
          <a:bodyPr/>
          <a:lstStyle/>
          <a:p>
            <a:r>
              <a:rPr lang="en-US" dirty="0"/>
              <a:t>Requirements</a:t>
            </a:r>
            <a:endParaRPr lang="en-IN" dirty="0"/>
          </a:p>
        </p:txBody>
      </p:sp>
      <p:sp>
        <p:nvSpPr>
          <p:cNvPr id="3" name="Text Placeholder 2">
            <a:extLst>
              <a:ext uri="{FF2B5EF4-FFF2-40B4-BE49-F238E27FC236}">
                <a16:creationId xmlns:a16="http://schemas.microsoft.com/office/drawing/2014/main" id="{BD91431D-53A9-35D2-4ED9-365D020728C9}"/>
              </a:ext>
            </a:extLst>
          </p:cNvPr>
          <p:cNvSpPr>
            <a:spLocks noGrp="1"/>
          </p:cNvSpPr>
          <p:nvPr>
            <p:ph type="body" idx="1"/>
          </p:nvPr>
        </p:nvSpPr>
        <p:spPr>
          <a:xfrm>
            <a:off x="471638" y="1443788"/>
            <a:ext cx="11280808" cy="5014763"/>
          </a:xfrm>
        </p:spPr>
        <p:txBody>
          <a:bodyPr>
            <a:normAutofit/>
          </a:bodyPr>
          <a:lstStyle/>
          <a:p>
            <a:pPr algn="l"/>
            <a:r>
              <a:rPr lang="en-IN" b="1" i="0" dirty="0">
                <a:effectLst/>
                <a:latin typeface="Söhne"/>
              </a:rPr>
              <a:t>Software:</a:t>
            </a:r>
            <a:endParaRPr lang="en-IN" b="0" i="0" dirty="0">
              <a:effectLst/>
              <a:latin typeface="Söhne"/>
            </a:endParaRPr>
          </a:p>
          <a:p>
            <a:pPr marL="742950" lvl="1" indent="-285750" algn="l">
              <a:buFont typeface="Arial" panose="020B0604020202020204" pitchFamily="34" charset="0"/>
              <a:buChar char="•"/>
            </a:pPr>
            <a:r>
              <a:rPr lang="en-IN" dirty="0">
                <a:solidFill>
                  <a:schemeClr val="tx1"/>
                </a:solidFill>
                <a:effectLst/>
                <a:latin typeface="Söhne"/>
              </a:rPr>
              <a:t>Spyder software</a:t>
            </a:r>
            <a:r>
              <a:rPr lang="en-IN" b="0" i="0" dirty="0">
                <a:solidFill>
                  <a:schemeClr val="tx1"/>
                </a:solidFill>
                <a:effectLst/>
                <a:latin typeface="Söhne"/>
              </a:rPr>
              <a:t> (programming language)</a:t>
            </a:r>
          </a:p>
          <a:p>
            <a:pPr marL="742950" lvl="1" indent="-285750" algn="l">
              <a:buFont typeface="Arial" panose="020B0604020202020204" pitchFamily="34" charset="0"/>
              <a:buChar char="•"/>
            </a:pPr>
            <a:r>
              <a:rPr lang="en-IN" b="0" i="0" dirty="0">
                <a:solidFill>
                  <a:schemeClr val="tx1"/>
                </a:solidFill>
                <a:effectLst/>
                <a:latin typeface="Söhne"/>
              </a:rPr>
              <a:t>Visual code for </a:t>
            </a:r>
            <a:r>
              <a:rPr lang="en-IN" b="0" i="0" dirty="0" err="1">
                <a:solidFill>
                  <a:schemeClr val="tx1"/>
                </a:solidFill>
                <a:effectLst/>
                <a:latin typeface="Söhne"/>
              </a:rPr>
              <a:t>c++</a:t>
            </a:r>
            <a:r>
              <a:rPr lang="en-IN" b="0" i="0" dirty="0">
                <a:solidFill>
                  <a:schemeClr val="tx1"/>
                </a:solidFill>
                <a:effectLst/>
                <a:latin typeface="Söhne"/>
              </a:rPr>
              <a:t> </a:t>
            </a:r>
          </a:p>
          <a:p>
            <a:pPr marL="742950" lvl="1" indent="-285750" algn="l">
              <a:buFont typeface="Arial" panose="020B0604020202020204" pitchFamily="34" charset="0"/>
              <a:buChar char="•"/>
            </a:pPr>
            <a:r>
              <a:rPr lang="en-IN" b="0" i="0" dirty="0">
                <a:solidFill>
                  <a:schemeClr val="tx1"/>
                </a:solidFill>
                <a:effectLst/>
                <a:latin typeface="Söhne"/>
              </a:rPr>
              <a:t>OpenCV (computer vision library)</a:t>
            </a:r>
          </a:p>
          <a:p>
            <a:pPr marL="742950" lvl="1" indent="-285750" algn="l">
              <a:buFont typeface="Arial" panose="020B0604020202020204" pitchFamily="34" charset="0"/>
              <a:buChar char="•"/>
            </a:pPr>
            <a:r>
              <a:rPr lang="en-IN" b="0" i="0" dirty="0" err="1">
                <a:solidFill>
                  <a:schemeClr val="tx1"/>
                </a:solidFill>
                <a:effectLst/>
                <a:latin typeface="Söhne"/>
              </a:rPr>
              <a:t>Dlib</a:t>
            </a:r>
            <a:r>
              <a:rPr lang="en-IN" b="0" i="0" dirty="0">
                <a:solidFill>
                  <a:schemeClr val="tx1"/>
                </a:solidFill>
                <a:effectLst/>
                <a:latin typeface="Söhne"/>
              </a:rPr>
              <a:t> (machine learning library)</a:t>
            </a:r>
          </a:p>
          <a:p>
            <a:pPr marL="742950" lvl="1" indent="-285750" algn="l">
              <a:buFont typeface="Arial" panose="020B0604020202020204" pitchFamily="34" charset="0"/>
              <a:buChar char="•"/>
            </a:pPr>
            <a:r>
              <a:rPr lang="en-IN" b="0" i="0" dirty="0">
                <a:solidFill>
                  <a:schemeClr val="tx1"/>
                </a:solidFill>
                <a:effectLst/>
                <a:latin typeface="Söhne"/>
              </a:rPr>
              <a:t>NumPy (numerical computing library)</a:t>
            </a:r>
          </a:p>
          <a:p>
            <a:pPr marL="742950" lvl="1" indent="-285750" algn="l">
              <a:buFont typeface="Arial" panose="020B0604020202020204" pitchFamily="34" charset="0"/>
              <a:buChar char="•"/>
            </a:pPr>
            <a:r>
              <a:rPr lang="en-IN" b="0" i="0" dirty="0" err="1">
                <a:solidFill>
                  <a:schemeClr val="tx1"/>
                </a:solidFill>
                <a:effectLst/>
                <a:latin typeface="Söhne"/>
              </a:rPr>
              <a:t>imutils</a:t>
            </a:r>
            <a:r>
              <a:rPr lang="en-IN" b="0" i="0" dirty="0">
                <a:solidFill>
                  <a:schemeClr val="tx1"/>
                </a:solidFill>
                <a:effectLst/>
                <a:latin typeface="Söhne"/>
              </a:rPr>
              <a:t> (image processing library)</a:t>
            </a:r>
          </a:p>
          <a:p>
            <a:pPr marL="742950" lvl="1" indent="-285750" algn="l">
              <a:buFont typeface="Arial" panose="020B0604020202020204" pitchFamily="34" charset="0"/>
              <a:buChar char="•"/>
            </a:pPr>
            <a:r>
              <a:rPr lang="en-IN" b="0" i="0" dirty="0" err="1">
                <a:solidFill>
                  <a:schemeClr val="tx1"/>
                </a:solidFill>
                <a:effectLst/>
                <a:latin typeface="Söhne"/>
              </a:rPr>
              <a:t>pygame</a:t>
            </a:r>
            <a:r>
              <a:rPr lang="en-IN" b="0" i="0" dirty="0">
                <a:solidFill>
                  <a:schemeClr val="tx1"/>
                </a:solidFill>
                <a:effectLst/>
                <a:latin typeface="Söhne"/>
              </a:rPr>
              <a:t> (sound library)</a:t>
            </a:r>
          </a:p>
          <a:p>
            <a:pPr algn="l"/>
            <a:r>
              <a:rPr lang="en-IN" b="1" i="0" dirty="0">
                <a:effectLst/>
                <a:latin typeface="Söhne"/>
              </a:rPr>
              <a:t>Hardware:</a:t>
            </a:r>
            <a:endParaRPr lang="en-IN" b="0" i="0" dirty="0">
              <a:effectLst/>
              <a:latin typeface="Söhne"/>
            </a:endParaRPr>
          </a:p>
          <a:p>
            <a:pPr marL="742950" lvl="1" indent="-285750" algn="l">
              <a:buFont typeface="Arial" panose="020B0604020202020204" pitchFamily="34" charset="0"/>
              <a:buChar char="•"/>
            </a:pPr>
            <a:r>
              <a:rPr lang="en-IN" b="0" i="0" dirty="0">
                <a:solidFill>
                  <a:schemeClr val="tx1"/>
                </a:solidFill>
                <a:effectLst/>
                <a:latin typeface="Söhne"/>
              </a:rPr>
              <a:t>Webcam or camera for video input</a:t>
            </a:r>
          </a:p>
          <a:p>
            <a:pPr marL="742950" lvl="1" indent="-285750" algn="l">
              <a:buFont typeface="Arial" panose="020B0604020202020204" pitchFamily="34" charset="0"/>
              <a:buChar char="•"/>
            </a:pPr>
            <a:r>
              <a:rPr lang="en-IN" b="0" i="0" dirty="0">
                <a:solidFill>
                  <a:schemeClr val="tx1"/>
                </a:solidFill>
                <a:effectLst/>
                <a:latin typeface="Söhne"/>
              </a:rPr>
              <a:t>Computer with sufficient processing power for real-time image processing</a:t>
            </a:r>
          </a:p>
          <a:p>
            <a:endParaRPr lang="en-IN" dirty="0"/>
          </a:p>
        </p:txBody>
      </p:sp>
    </p:spTree>
    <p:extLst>
      <p:ext uri="{BB962C8B-B14F-4D97-AF65-F5344CB8AC3E}">
        <p14:creationId xmlns:p14="http://schemas.microsoft.com/office/powerpoint/2010/main" val="208256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0671-2DFF-D6B4-ED69-D27270AEF657}"/>
              </a:ext>
            </a:extLst>
          </p:cNvPr>
          <p:cNvSpPr>
            <a:spLocks noGrp="1"/>
          </p:cNvSpPr>
          <p:nvPr>
            <p:ph type="title"/>
          </p:nvPr>
        </p:nvSpPr>
        <p:spPr>
          <a:xfrm>
            <a:off x="442762" y="250258"/>
            <a:ext cx="11569566" cy="842210"/>
          </a:xfrm>
        </p:spPr>
        <p:txBody>
          <a:bodyPr/>
          <a:lstStyle/>
          <a:p>
            <a:r>
              <a:rPr lang="en-US" dirty="0"/>
              <a:t>Modules</a:t>
            </a:r>
            <a:endParaRPr lang="en-IN" dirty="0"/>
          </a:p>
        </p:txBody>
      </p:sp>
      <p:sp>
        <p:nvSpPr>
          <p:cNvPr id="3" name="Text Placeholder 2">
            <a:extLst>
              <a:ext uri="{FF2B5EF4-FFF2-40B4-BE49-F238E27FC236}">
                <a16:creationId xmlns:a16="http://schemas.microsoft.com/office/drawing/2014/main" id="{7C925741-4853-E2CC-05F0-3BEE7F82E897}"/>
              </a:ext>
            </a:extLst>
          </p:cNvPr>
          <p:cNvSpPr>
            <a:spLocks noGrp="1"/>
          </p:cNvSpPr>
          <p:nvPr>
            <p:ph type="body" idx="1"/>
          </p:nvPr>
        </p:nvSpPr>
        <p:spPr>
          <a:xfrm>
            <a:off x="346509" y="1203158"/>
            <a:ext cx="11348186" cy="5404584"/>
          </a:xfrm>
        </p:spPr>
        <p:txBody>
          <a:bodyPr>
            <a:normAutofit fontScale="92500" lnSpcReduction="20000"/>
          </a:bodyPr>
          <a:lstStyle/>
          <a:p>
            <a:pPr algn="just"/>
            <a:r>
              <a:rPr lang="en-US" b="1" i="0" dirty="0">
                <a:effectLst/>
                <a:latin typeface="Söhne"/>
              </a:rPr>
              <a:t>3.1 Eye Aspect Ratio (EAR):</a:t>
            </a:r>
            <a:r>
              <a:rPr lang="en-US" b="0" i="0" dirty="0">
                <a:effectLst/>
                <a:latin typeface="Söhne"/>
              </a:rPr>
              <a:t> </a:t>
            </a:r>
          </a:p>
          <a:p>
            <a:pPr algn="just"/>
            <a:r>
              <a:rPr lang="en-US" b="0" i="0" dirty="0">
                <a:effectLst/>
                <a:latin typeface="Söhne"/>
              </a:rPr>
              <a:t>EAR is a crucial metric in drowsiness detection, measuring the aspect ratio of the eye. As a person becomes drowsy, the eyes tend to close, causing a decrease in EAR. This module actively monitors EAR, issuing alerts when it falls below a defined threshold.</a:t>
            </a:r>
          </a:p>
          <a:p>
            <a:pPr algn="l"/>
            <a:r>
              <a:rPr lang="en-US" b="0" i="0" dirty="0">
                <a:effectLst/>
                <a:latin typeface="Söhne"/>
              </a:rPr>
              <a:t>EAR (Eye Aspect Ratio) is a measure used in facial recognition and drowsiness detection systems. It quantifies the level of openness of the eyes by considering the relative distances between key points on the eye. The formula for calculating the EAR is as follows:</a:t>
            </a:r>
          </a:p>
          <a:p>
            <a:pPr algn="l"/>
            <a:r>
              <a:rPr lang="en-US" b="0" i="0" dirty="0">
                <a:effectLst/>
                <a:latin typeface="KaTeX_Main"/>
              </a:rPr>
              <a:t>EAR=</a:t>
            </a:r>
            <a:r>
              <a:rPr lang="en-IN" b="0" i="0" dirty="0">
                <a:effectLst/>
                <a:latin typeface="KaTeX_Main"/>
              </a:rPr>
              <a:t>∥2C1​−C5​∥+∥2C2​−C4​∥​ divided by 2.||C0-C3||</a:t>
            </a:r>
            <a:br>
              <a:rPr lang="en-IN" b="0" i="0" dirty="0">
                <a:solidFill>
                  <a:srgbClr val="374151"/>
                </a:solidFill>
                <a:effectLst/>
                <a:latin typeface="KaTeX_Main"/>
              </a:rPr>
            </a:br>
            <a:r>
              <a:rPr lang="en-US" b="0" i="0" dirty="0">
                <a:effectLst/>
                <a:latin typeface="Söhne"/>
              </a:rPr>
              <a:t>Where:</a:t>
            </a:r>
          </a:p>
          <a:p>
            <a:pPr algn="l">
              <a:buFont typeface="Arial" panose="020B0604020202020204" pitchFamily="34" charset="0"/>
              <a:buChar char="•"/>
            </a:pPr>
            <a:r>
              <a:rPr lang="en-US" b="0" i="0" dirty="0">
                <a:effectLst/>
                <a:latin typeface="KaTeX_Main"/>
              </a:rPr>
              <a:t>C0C0​</a:t>
            </a:r>
            <a:r>
              <a:rPr lang="en-US" b="0" i="0" dirty="0">
                <a:effectLst/>
                <a:latin typeface="Söhne"/>
              </a:rPr>
              <a:t> to </a:t>
            </a:r>
            <a:r>
              <a:rPr lang="en-US" b="0" i="0" dirty="0">
                <a:effectLst/>
                <a:latin typeface="KaTeX_Main"/>
              </a:rPr>
              <a:t>C5C5​</a:t>
            </a:r>
            <a:r>
              <a:rPr lang="en-US" b="0" i="0" dirty="0">
                <a:effectLst/>
                <a:latin typeface="Söhne"/>
              </a:rPr>
              <a:t> are six specific points on the eye contours (corners and ends).</a:t>
            </a:r>
          </a:p>
          <a:p>
            <a:pPr algn="l">
              <a:buFont typeface="Arial" panose="020B0604020202020204" pitchFamily="34" charset="0"/>
              <a:buChar char="•"/>
            </a:pPr>
            <a:r>
              <a:rPr lang="en-US" b="0" i="0" dirty="0">
                <a:effectLst/>
                <a:latin typeface="KaTeX_Main"/>
              </a:rPr>
              <a:t>∥∥∥∥</a:t>
            </a:r>
            <a:r>
              <a:rPr lang="en-US" b="0" i="0" dirty="0">
                <a:effectLst/>
                <a:latin typeface="Söhne"/>
              </a:rPr>
              <a:t> denotes the Euclidean distance between two points.</a:t>
            </a:r>
          </a:p>
          <a:p>
            <a:r>
              <a:rPr lang="en-IN" dirty="0">
                <a:effectLst/>
              </a:rPr>
              <a:t>The Euclidean distance between two points </a:t>
            </a:r>
            <a:r>
              <a:rPr lang="en-IN" dirty="0">
                <a:effectLst/>
                <a:latin typeface="KaTeX_Main"/>
              </a:rPr>
              <a:t> (x1,Y1) (</a:t>
            </a:r>
            <a:r>
              <a:rPr lang="en-IN" i="1" dirty="0">
                <a:effectLst/>
                <a:latin typeface="KaTeX_Math"/>
              </a:rPr>
              <a:t>x</a:t>
            </a:r>
            <a:r>
              <a:rPr lang="en-IN" dirty="0">
                <a:effectLst/>
                <a:latin typeface="KaTeX_Main"/>
              </a:rPr>
              <a:t>2​,</a:t>
            </a:r>
            <a:r>
              <a:rPr lang="en-IN" i="1" dirty="0">
                <a:effectLst/>
                <a:latin typeface="KaTeX_Math"/>
              </a:rPr>
              <a:t>y</a:t>
            </a:r>
            <a:r>
              <a:rPr lang="en-IN" dirty="0">
                <a:effectLst/>
                <a:latin typeface="KaTeX_Main"/>
              </a:rPr>
              <a:t>2​)</a:t>
            </a:r>
            <a:r>
              <a:rPr lang="en-IN" dirty="0">
                <a:effectLst/>
              </a:rPr>
              <a:t> in a two-dimensional space is calculated using the following formula:</a:t>
            </a:r>
          </a:p>
          <a:p>
            <a:r>
              <a:rPr lang="en-IN" dirty="0">
                <a:effectLst/>
                <a:latin typeface="KaTeX_Main"/>
              </a:rPr>
              <a:t>Euclidean Distance=square root of </a:t>
            </a:r>
            <a:r>
              <a:rPr lang="en-IN" b="0" i="0" dirty="0">
                <a:effectLst/>
                <a:latin typeface="KaTeX_Main"/>
              </a:rPr>
              <a:t>(</a:t>
            </a:r>
            <a:r>
              <a:rPr lang="en-IN" b="0" i="1" dirty="0">
                <a:effectLst/>
                <a:latin typeface="KaTeX_Math"/>
              </a:rPr>
              <a:t>x</a:t>
            </a:r>
            <a:r>
              <a:rPr lang="en-IN" b="0" i="0" dirty="0">
                <a:effectLst/>
                <a:latin typeface="KaTeX_Main"/>
              </a:rPr>
              <a:t>2​−</a:t>
            </a:r>
            <a:r>
              <a:rPr lang="en-IN" b="0" i="1" dirty="0">
                <a:effectLst/>
                <a:latin typeface="KaTeX_Math"/>
              </a:rPr>
              <a:t>x</a:t>
            </a:r>
            <a:r>
              <a:rPr lang="en-IN" b="0" i="0" dirty="0">
                <a:effectLst/>
                <a:latin typeface="KaTeX_Main"/>
              </a:rPr>
              <a:t>1​)^2+(</a:t>
            </a:r>
            <a:r>
              <a:rPr lang="en-IN" b="0" i="1" dirty="0">
                <a:effectLst/>
                <a:latin typeface="KaTeX_Math"/>
              </a:rPr>
              <a:t>y</a:t>
            </a:r>
            <a:r>
              <a:rPr lang="en-IN" b="0" i="0" dirty="0">
                <a:effectLst/>
                <a:latin typeface="KaTeX_Main"/>
              </a:rPr>
              <a:t>2​−</a:t>
            </a:r>
            <a:r>
              <a:rPr lang="en-IN" b="0" i="1" dirty="0">
                <a:effectLst/>
                <a:latin typeface="KaTeX_Math"/>
              </a:rPr>
              <a:t>y</a:t>
            </a:r>
            <a:r>
              <a:rPr lang="en-IN" b="0" i="0" dirty="0">
                <a:effectLst/>
                <a:latin typeface="KaTeX_Main"/>
              </a:rPr>
              <a:t>1​^)2​</a:t>
            </a:r>
            <a:br>
              <a:rPr lang="en-IN" b="0" i="0" dirty="0">
                <a:effectLst/>
                <a:latin typeface="KaTeX_Main"/>
              </a:rPr>
            </a:br>
            <a:endParaRPr lang="en-US" b="0" i="0" dirty="0">
              <a:effectLst/>
              <a:latin typeface="Söhne"/>
            </a:endParaRPr>
          </a:p>
          <a:p>
            <a:pPr algn="l">
              <a:buFont typeface="Arial" panose="020B0604020202020204" pitchFamily="34" charset="0"/>
              <a:buChar char="•"/>
            </a:pPr>
            <a:endParaRPr lang="en-US" b="0" i="0" dirty="0">
              <a:effectLst/>
              <a:latin typeface="Söhne"/>
            </a:endParaRPr>
          </a:p>
          <a:p>
            <a:pPr algn="l">
              <a:buFont typeface="Arial" panose="020B0604020202020204" pitchFamily="34" charset="0"/>
              <a:buChar char="•"/>
            </a:pPr>
            <a:endParaRPr lang="en-US" b="0" i="0" dirty="0">
              <a:effectLst/>
              <a:latin typeface="Söhne"/>
            </a:endParaRPr>
          </a:p>
          <a:p>
            <a:pPr algn="just"/>
            <a:endParaRPr lang="en-IN" dirty="0"/>
          </a:p>
        </p:txBody>
      </p:sp>
    </p:spTree>
    <p:extLst>
      <p:ext uri="{BB962C8B-B14F-4D97-AF65-F5344CB8AC3E}">
        <p14:creationId xmlns:p14="http://schemas.microsoft.com/office/powerpoint/2010/main" val="3908857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AB1892-D9C0-7F7E-F6E1-15F5343431B1}"/>
              </a:ext>
            </a:extLst>
          </p:cNvPr>
          <p:cNvSpPr>
            <a:spLocks noGrp="1"/>
          </p:cNvSpPr>
          <p:nvPr>
            <p:ph type="body" idx="1"/>
          </p:nvPr>
        </p:nvSpPr>
        <p:spPr>
          <a:xfrm>
            <a:off x="808522" y="616017"/>
            <a:ext cx="10077429" cy="4480916"/>
          </a:xfrm>
        </p:spPr>
        <p:txBody>
          <a:bodyPr/>
          <a:lstStyle/>
          <a:p>
            <a:pPr algn="just"/>
            <a:r>
              <a:rPr lang="en-US" b="1" i="0" dirty="0">
                <a:effectLst/>
                <a:latin typeface="Söhne"/>
              </a:rPr>
              <a:t>3.2 Mouth Aspect Ratio (MAR):</a:t>
            </a:r>
            <a:r>
              <a:rPr lang="en-US" b="0" i="0" dirty="0">
                <a:effectLst/>
                <a:latin typeface="Söhne"/>
              </a:rPr>
              <a:t> </a:t>
            </a:r>
          </a:p>
          <a:p>
            <a:pPr algn="just"/>
            <a:r>
              <a:rPr lang="en-US" b="0" i="0" dirty="0">
                <a:effectLst/>
                <a:latin typeface="Söhne"/>
              </a:rPr>
              <a:t>MAR focuses on the aspect ratio of the mouth, providing additional insights into the user's state. An increased MAR, indicative of mouth opening, serves as an alert trigger, complementing the EAR module for more robust drowsiness detection.</a:t>
            </a:r>
            <a:endParaRPr lang="en-IN" dirty="0"/>
          </a:p>
        </p:txBody>
      </p:sp>
      <p:pic>
        <p:nvPicPr>
          <p:cNvPr id="5" name="Picture 4">
            <a:extLst>
              <a:ext uri="{FF2B5EF4-FFF2-40B4-BE49-F238E27FC236}">
                <a16:creationId xmlns:a16="http://schemas.microsoft.com/office/drawing/2014/main" id="{4FF87E0E-6155-0091-FA3E-8C0F150B08D7}"/>
              </a:ext>
            </a:extLst>
          </p:cNvPr>
          <p:cNvPicPr>
            <a:picLocks noChangeAspect="1"/>
          </p:cNvPicPr>
          <p:nvPr/>
        </p:nvPicPr>
        <p:blipFill>
          <a:blip r:embed="rId2"/>
          <a:stretch>
            <a:fillRect/>
          </a:stretch>
        </p:blipFill>
        <p:spPr>
          <a:xfrm>
            <a:off x="1491916" y="2319409"/>
            <a:ext cx="6633013" cy="1598566"/>
          </a:xfrm>
          <a:prstGeom prst="rect">
            <a:avLst/>
          </a:prstGeom>
        </p:spPr>
      </p:pic>
    </p:spTree>
    <p:extLst>
      <p:ext uri="{BB962C8B-B14F-4D97-AF65-F5344CB8AC3E}">
        <p14:creationId xmlns:p14="http://schemas.microsoft.com/office/powerpoint/2010/main" val="273510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8DCED3-4B18-DA97-5FA7-5ED94F4AE4DA}"/>
              </a:ext>
            </a:extLst>
          </p:cNvPr>
          <p:cNvSpPr txBox="1"/>
          <p:nvPr/>
        </p:nvSpPr>
        <p:spPr>
          <a:xfrm>
            <a:off x="567891" y="577516"/>
            <a:ext cx="11155680" cy="1631216"/>
          </a:xfrm>
          <a:prstGeom prst="rect">
            <a:avLst/>
          </a:prstGeom>
          <a:noFill/>
        </p:spPr>
        <p:txBody>
          <a:bodyPr wrap="square">
            <a:spAutoFit/>
          </a:bodyPr>
          <a:lstStyle/>
          <a:p>
            <a:pPr algn="just"/>
            <a:r>
              <a:rPr lang="en-US" sz="2000" b="1" i="0" dirty="0">
                <a:effectLst/>
                <a:latin typeface="Söhne"/>
              </a:rPr>
              <a:t>3.3 Head Pose Estimation:</a:t>
            </a:r>
            <a:r>
              <a:rPr lang="en-US" sz="2000" b="0" i="0" dirty="0">
                <a:effectLst/>
                <a:latin typeface="Söhne"/>
              </a:rPr>
              <a:t> </a:t>
            </a:r>
          </a:p>
          <a:p>
            <a:pPr algn="just"/>
            <a:endParaRPr lang="en-US" sz="2000" dirty="0">
              <a:latin typeface="Söhne"/>
            </a:endParaRPr>
          </a:p>
          <a:p>
            <a:pPr algn="just"/>
            <a:r>
              <a:rPr lang="en-US" sz="2000" b="0" i="0" dirty="0">
                <a:effectLst/>
                <a:latin typeface="Söhne"/>
              </a:rPr>
              <a:t>Head Pose Estimation adds a layer of sophistication by analyzing the orientation of the user's head. By assessing the rotation and translation vectors, the system gains insights into head movements, contributing to a comprehensive understanding of the user's alertness level.</a:t>
            </a:r>
            <a:endParaRPr lang="en-IN" sz="2000" dirty="0"/>
          </a:p>
        </p:txBody>
      </p:sp>
      <p:pic>
        <p:nvPicPr>
          <p:cNvPr id="5" name="Picture 4">
            <a:extLst>
              <a:ext uri="{FF2B5EF4-FFF2-40B4-BE49-F238E27FC236}">
                <a16:creationId xmlns:a16="http://schemas.microsoft.com/office/drawing/2014/main" id="{ABB78210-2BAE-F43C-271B-69816220B6FE}"/>
              </a:ext>
            </a:extLst>
          </p:cNvPr>
          <p:cNvPicPr>
            <a:picLocks noChangeAspect="1"/>
          </p:cNvPicPr>
          <p:nvPr/>
        </p:nvPicPr>
        <p:blipFill>
          <a:blip r:embed="rId2"/>
          <a:stretch>
            <a:fillRect/>
          </a:stretch>
        </p:blipFill>
        <p:spPr>
          <a:xfrm>
            <a:off x="895150" y="2526423"/>
            <a:ext cx="6185380" cy="2468766"/>
          </a:xfrm>
          <a:prstGeom prst="rect">
            <a:avLst/>
          </a:prstGeom>
        </p:spPr>
      </p:pic>
    </p:spTree>
    <p:extLst>
      <p:ext uri="{BB962C8B-B14F-4D97-AF65-F5344CB8AC3E}">
        <p14:creationId xmlns:p14="http://schemas.microsoft.com/office/powerpoint/2010/main" val="417385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C4986-621F-3715-52A9-A1CE48B11FF9}"/>
              </a:ext>
            </a:extLst>
          </p:cNvPr>
          <p:cNvSpPr>
            <a:spLocks noGrp="1"/>
          </p:cNvSpPr>
          <p:nvPr>
            <p:ph idx="1"/>
          </p:nvPr>
        </p:nvSpPr>
        <p:spPr>
          <a:xfrm>
            <a:off x="644893" y="635268"/>
            <a:ext cx="10622664" cy="5155932"/>
          </a:xfrm>
        </p:spPr>
        <p:txBody>
          <a:bodyPr>
            <a:normAutofit/>
          </a:bodyPr>
          <a:lstStyle/>
          <a:p>
            <a:pPr marL="36900" indent="0" algn="just">
              <a:buNone/>
            </a:pPr>
            <a:r>
              <a:rPr lang="en-US" sz="2000" b="1" i="0" dirty="0">
                <a:solidFill>
                  <a:schemeClr val="tx1"/>
                </a:solidFill>
                <a:effectLst/>
                <a:latin typeface="Söhne"/>
              </a:rPr>
              <a:t>3.4 Accuracy Metrics:</a:t>
            </a:r>
            <a:r>
              <a:rPr lang="en-US" sz="2000" b="0" i="0" dirty="0">
                <a:solidFill>
                  <a:schemeClr val="tx1"/>
                </a:solidFill>
                <a:effectLst/>
                <a:latin typeface="Söhne"/>
              </a:rPr>
              <a:t> </a:t>
            </a:r>
          </a:p>
          <a:p>
            <a:pPr marL="36900" indent="0" algn="just">
              <a:buNone/>
            </a:pPr>
            <a:r>
              <a:rPr lang="en-US" sz="2000" b="0" i="0" dirty="0">
                <a:solidFill>
                  <a:schemeClr val="tx1"/>
                </a:solidFill>
                <a:effectLst/>
                <a:latin typeface="Söhne"/>
              </a:rPr>
              <a:t>The system incorporates accuracy metrics such as True Positives, True Negatives, False Positives, and False Negatives. These metrics contribute to the evaluation of the system's performance, providing quantitative measures of accuracy, precision, recall, and F1 score.</a:t>
            </a:r>
            <a:endParaRPr lang="en-IN" sz="2000" dirty="0">
              <a:solidFill>
                <a:schemeClr val="tx1"/>
              </a:solidFill>
            </a:endParaRPr>
          </a:p>
        </p:txBody>
      </p:sp>
      <p:pic>
        <p:nvPicPr>
          <p:cNvPr id="5" name="Picture 4">
            <a:extLst>
              <a:ext uri="{FF2B5EF4-FFF2-40B4-BE49-F238E27FC236}">
                <a16:creationId xmlns:a16="http://schemas.microsoft.com/office/drawing/2014/main" id="{73A0B52C-95EC-0424-D07B-3E9DDC4571E3}"/>
              </a:ext>
            </a:extLst>
          </p:cNvPr>
          <p:cNvPicPr>
            <a:picLocks noChangeAspect="1"/>
          </p:cNvPicPr>
          <p:nvPr/>
        </p:nvPicPr>
        <p:blipFill>
          <a:blip r:embed="rId2"/>
          <a:stretch>
            <a:fillRect/>
          </a:stretch>
        </p:blipFill>
        <p:spPr>
          <a:xfrm>
            <a:off x="924443" y="2480303"/>
            <a:ext cx="9429451" cy="1729787"/>
          </a:xfrm>
          <a:prstGeom prst="rect">
            <a:avLst/>
          </a:prstGeom>
        </p:spPr>
      </p:pic>
    </p:spTree>
    <p:extLst>
      <p:ext uri="{BB962C8B-B14F-4D97-AF65-F5344CB8AC3E}">
        <p14:creationId xmlns:p14="http://schemas.microsoft.com/office/powerpoint/2010/main" val="300054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A7A64-BAE2-CBC3-7D30-CA002D12AAA8}"/>
              </a:ext>
            </a:extLst>
          </p:cNvPr>
          <p:cNvSpPr>
            <a:spLocks noGrp="1"/>
          </p:cNvSpPr>
          <p:nvPr>
            <p:ph idx="1"/>
          </p:nvPr>
        </p:nvSpPr>
        <p:spPr>
          <a:xfrm>
            <a:off x="635267" y="510140"/>
            <a:ext cx="10632290" cy="5281060"/>
          </a:xfrm>
        </p:spPr>
        <p:txBody>
          <a:bodyPr>
            <a:normAutofit/>
          </a:bodyPr>
          <a:lstStyle/>
          <a:p>
            <a:pPr marL="36900" indent="0" algn="just">
              <a:buNone/>
            </a:pPr>
            <a:r>
              <a:rPr lang="en-US" sz="2000" b="1" i="0" dirty="0">
                <a:solidFill>
                  <a:schemeClr val="tx1"/>
                </a:solidFill>
                <a:effectLst/>
                <a:latin typeface="Söhne"/>
              </a:rPr>
              <a:t>4. System Operation:</a:t>
            </a:r>
            <a:endParaRPr lang="en-US" sz="2000" b="0" i="0" dirty="0">
              <a:solidFill>
                <a:schemeClr val="tx1"/>
              </a:solidFill>
              <a:effectLst/>
              <a:latin typeface="Söhne"/>
            </a:endParaRPr>
          </a:p>
          <a:p>
            <a:pPr algn="just">
              <a:buFont typeface="Wingdings" panose="05000000000000000000" pitchFamily="2" charset="2"/>
              <a:buChar char="Ø"/>
            </a:pPr>
            <a:r>
              <a:rPr lang="en-US" sz="2000" b="0" i="0" dirty="0">
                <a:solidFill>
                  <a:schemeClr val="tx1"/>
                </a:solidFill>
                <a:effectLst/>
                <a:latin typeface="Söhne"/>
              </a:rPr>
              <a:t>The system continuously captures video frames from a webcam.</a:t>
            </a:r>
          </a:p>
          <a:p>
            <a:pPr algn="just">
              <a:buFont typeface="Wingdings" panose="05000000000000000000" pitchFamily="2" charset="2"/>
              <a:buChar char="Ø"/>
            </a:pPr>
            <a:r>
              <a:rPr lang="en-US" sz="2000" b="0" i="0" dirty="0">
                <a:solidFill>
                  <a:schemeClr val="tx1"/>
                </a:solidFill>
                <a:effectLst/>
                <a:latin typeface="Söhne"/>
              </a:rPr>
              <a:t>Facial landmarks are detected using the </a:t>
            </a:r>
            <a:r>
              <a:rPr lang="en-US" sz="2000" b="0" i="0" dirty="0" err="1">
                <a:solidFill>
                  <a:schemeClr val="tx1"/>
                </a:solidFill>
                <a:effectLst/>
                <a:latin typeface="Söhne"/>
              </a:rPr>
              <a:t>dlib</a:t>
            </a:r>
            <a:r>
              <a:rPr lang="en-US" sz="2000" b="0" i="0" dirty="0">
                <a:solidFill>
                  <a:schemeClr val="tx1"/>
                </a:solidFill>
                <a:effectLst/>
                <a:latin typeface="Söhne"/>
              </a:rPr>
              <a:t> library, providing key points for feature analysis.</a:t>
            </a:r>
          </a:p>
          <a:p>
            <a:pPr algn="just">
              <a:buFont typeface="Wingdings" panose="05000000000000000000" pitchFamily="2" charset="2"/>
              <a:buChar char="Ø"/>
            </a:pPr>
            <a:r>
              <a:rPr lang="en-US" sz="2000" b="0" i="0" dirty="0">
                <a:solidFill>
                  <a:schemeClr val="tx1"/>
                </a:solidFill>
                <a:effectLst/>
                <a:latin typeface="Söhne"/>
              </a:rPr>
              <a:t>The EAR and MAR modules assess the eye and mouth states, respectively, for signs of drowsiness.</a:t>
            </a:r>
          </a:p>
          <a:p>
            <a:pPr algn="just">
              <a:buFont typeface="Wingdings" panose="05000000000000000000" pitchFamily="2" charset="2"/>
              <a:buChar char="Ø"/>
            </a:pPr>
            <a:r>
              <a:rPr lang="en-US" sz="2000" b="0" i="0" dirty="0">
                <a:solidFill>
                  <a:schemeClr val="tx1"/>
                </a:solidFill>
                <a:effectLst/>
                <a:latin typeface="Söhne"/>
              </a:rPr>
              <a:t>Head Pose Estimation adds an extra layer of vigilance by analyzing head movements.</a:t>
            </a:r>
          </a:p>
          <a:p>
            <a:pPr algn="just">
              <a:buFont typeface="Wingdings" panose="05000000000000000000" pitchFamily="2" charset="2"/>
              <a:buChar char="Ø"/>
            </a:pPr>
            <a:r>
              <a:rPr lang="en-US" sz="2000" b="0" i="0" dirty="0">
                <a:solidFill>
                  <a:schemeClr val="tx1"/>
                </a:solidFill>
                <a:effectLst/>
                <a:latin typeface="Söhne"/>
              </a:rPr>
              <a:t>Alerts are issued in real-time when drowsiness is detected, accompanied by a sound alarm.</a:t>
            </a:r>
          </a:p>
          <a:p>
            <a:pPr marL="36900" indent="0" algn="just">
              <a:buNone/>
            </a:pPr>
            <a:endParaRPr lang="en-IN" sz="2000" dirty="0">
              <a:solidFill>
                <a:schemeClr val="tx1"/>
              </a:solidFill>
            </a:endParaRPr>
          </a:p>
        </p:txBody>
      </p:sp>
    </p:spTree>
    <p:extLst>
      <p:ext uri="{BB962C8B-B14F-4D97-AF65-F5344CB8AC3E}">
        <p14:creationId xmlns:p14="http://schemas.microsoft.com/office/powerpoint/2010/main" val="3115005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{1FA48087-3CC7-4F8E-89B3-B5A0B380F120}tf11665031_win32</Template>
  <TotalTime>282</TotalTime>
  <Words>898</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Nova</vt:lpstr>
      <vt:lpstr>Arial Nova Light</vt:lpstr>
      <vt:lpstr>KaTeX_Main</vt:lpstr>
      <vt:lpstr>KaTeX_Math</vt:lpstr>
      <vt:lpstr>Söhne</vt:lpstr>
      <vt:lpstr>Times New Roman</vt:lpstr>
      <vt:lpstr>Wingdings</vt:lpstr>
      <vt:lpstr>Wingdings 2</vt:lpstr>
      <vt:lpstr>SlateVTI</vt:lpstr>
      <vt:lpstr>Driver Drowsiness Detection system</vt:lpstr>
      <vt:lpstr>ABSTRACT</vt:lpstr>
      <vt:lpstr>Introduction </vt:lpstr>
      <vt:lpstr>Requirements</vt:lpstr>
      <vt:lpstr>Modules</vt:lpstr>
      <vt:lpstr>PowerPoint Presentation</vt:lpstr>
      <vt:lpstr>PowerPoint Presentation</vt:lpstr>
      <vt:lpstr>PowerPoint Presentation</vt:lpstr>
      <vt:lpstr>PowerPoint Presentation</vt:lpstr>
      <vt:lpstr>Conclusion</vt:lpstr>
      <vt:lpstr>Results</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 system</dc:title>
  <dc:creator>Shalu Chowdary</dc:creator>
  <cp:lastModifiedBy>Shalu Chowdary</cp:lastModifiedBy>
  <cp:revision>2</cp:revision>
  <dcterms:created xsi:type="dcterms:W3CDTF">2023-12-07T14:27:20Z</dcterms:created>
  <dcterms:modified xsi:type="dcterms:W3CDTF">2023-12-07T19:13:06Z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